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notesMasterIdLst>
    <p:notesMasterId r:id="rId14"/>
  </p:notesMasterIdLst>
  <p:sldIdLst>
    <p:sldId id="256" r:id="rId2"/>
    <p:sldId id="306" r:id="rId3"/>
    <p:sldId id="277" r:id="rId4"/>
    <p:sldId id="303" r:id="rId5"/>
    <p:sldId id="276" r:id="rId6"/>
    <p:sldId id="304" r:id="rId7"/>
    <p:sldId id="300" r:id="rId8"/>
    <p:sldId id="278" r:id="rId9"/>
    <p:sldId id="273" r:id="rId10"/>
    <p:sldId id="305" r:id="rId11"/>
    <p:sldId id="272" r:id="rId12"/>
    <p:sldId id="282" r:id="rId13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FF0000"/>
    <a:srgbClr val="C11A15"/>
    <a:srgbClr val="CC6600"/>
    <a:srgbClr val="FF9933"/>
    <a:srgbClr val="DDDDDD"/>
    <a:srgbClr val="FFFF66"/>
    <a:srgbClr val="99FF99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35"/>
    <p:restoredTop sz="94593"/>
  </p:normalViewPr>
  <p:slideViewPr>
    <p:cSldViewPr>
      <p:cViewPr varScale="1">
        <p:scale>
          <a:sx n="117" d="100"/>
          <a:sy n="117" d="100"/>
        </p:scale>
        <p:origin x="76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99C0936-D4D1-E749-B5CC-3FCBEECD8667}" type="datetimeFigureOut">
              <a:rPr lang="en-US"/>
              <a:pPr>
                <a:defRPr/>
              </a:pPr>
              <a:t>8/10/19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C5A6161A-96C5-CC44-8B34-2B2231860B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520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Some of the material used here is based on slides by </a:t>
            </a:r>
            <a:r>
              <a:rPr lang="de-DE" altLang="en-US" dirty="0"/>
              <a:t>Dr. Kai Riemer, http://</a:t>
            </a:r>
            <a:r>
              <a:rPr lang="de-DE" altLang="en-US" dirty="0" err="1"/>
              <a:t>www.beergame.org</a:t>
            </a:r>
            <a:endParaRPr lang="de-DE" altLang="en-US" dirty="0"/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A6161A-96C5-CC44-8B34-2B2231860B7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343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pPr>
              <a:defRPr/>
            </a:pPr>
            <a:fld id="{37A7F28E-EEC6-914B-9E02-3CA4DFEF2974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9161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29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617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212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768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691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432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1E2884-5FD2-C143-BAB3-84046A02757F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43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77B2A9B-3076-0E49-AC81-372B983E65F5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12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7ACD3A3-11C9-B344-8282-A511AA0667E2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8533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1D6B2EA-145D-DE4C-B18C-4F1D0BC681A5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698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96C8BE-127C-A548-BADB-9A240090A1E2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2905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4566D2-7AD4-754A-B009-8635FE4D026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3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823852-5A4F-AE4D-A6E6-790C8BC68AC0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50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067D45-B3EF-0F49-9E5A-80CFD1F04EF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67812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B7E709-B2E4-D84C-858D-29711B49EBAB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26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0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F8BC49-1C4F-5D48-BEE4-039E3CE0C4E7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684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90D48CE8-D339-114D-A693-F5D45F6DDC1C}" type="slidenum">
              <a:rPr lang="de-DE" smtClean="0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0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672" y="1814959"/>
            <a:ext cx="5904656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AU" dirty="0"/>
              <a:t>Humanitarian Relief Distribution Game</a:t>
            </a:r>
            <a:endParaRPr lang="en-AU" dirty="0">
              <a:cs typeface="+mj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51720" y="3573016"/>
            <a:ext cx="2304256" cy="1656184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400" dirty="0"/>
              <a:t>Sinan Salman, PhD</a:t>
            </a:r>
          </a:p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400" dirty="0"/>
              <a:t>Suzan Alaswad, PhD</a:t>
            </a:r>
          </a:p>
          <a:p>
            <a:pPr algn="l">
              <a:spcBef>
                <a:spcPts val="0"/>
              </a:spcBef>
              <a:spcAft>
                <a:spcPts val="0"/>
              </a:spcAft>
              <a:defRPr/>
            </a:pPr>
            <a:r>
              <a:rPr lang="en-AU" sz="1400" dirty="0" err="1"/>
              <a:t>Zayed</a:t>
            </a:r>
            <a:r>
              <a:rPr lang="en-AU" sz="1400" dirty="0"/>
              <a:t> University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D18F6E-BD04-C34B-83FA-F87594DD61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39952" y="3525214"/>
            <a:ext cx="3024336" cy="172819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36CC5A-FA7D-7149-814F-88E495C7B521}"/>
              </a:ext>
            </a:extLst>
          </p:cNvPr>
          <p:cNvSpPr/>
          <p:nvPr/>
        </p:nvSpPr>
        <p:spPr>
          <a:xfrm>
            <a:off x="1547664" y="4767535"/>
            <a:ext cx="259228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i="1" dirty="0">
                <a:solidFill>
                  <a:srgbClr val="585656"/>
                </a:solidFill>
                <a:latin typeface="Knowledge-Light"/>
              </a:rPr>
              <a:t>UNHCR: 65.6 million forcibly displaced people in the world in 2018. Photo: AFP</a:t>
            </a:r>
            <a:endParaRPr lang="en-US" sz="11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5D286-EA35-1645-ACF5-EF0CFF9AF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6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C82C13B-333F-064C-8D7C-EE3DADC4BB7B}"/>
              </a:ext>
            </a:extLst>
          </p:cNvPr>
          <p:cNvSpPr/>
          <p:nvPr/>
        </p:nvSpPr>
        <p:spPr>
          <a:xfrm>
            <a:off x="4842823" y="5593596"/>
            <a:ext cx="43011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9C89-F8F4-2D41-9E6C-3E71AAC0D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B63B0-65F5-8E4B-806B-2A923C779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08" y="2636912"/>
            <a:ext cx="7632848" cy="318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07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/>
              <a:t>READY, </a:t>
            </a:r>
            <a:br>
              <a:rPr lang="en-US" b="1" dirty="0"/>
            </a:br>
            <a:r>
              <a:rPr lang="en-US" b="1" dirty="0"/>
              <a:t>SET,</a:t>
            </a:r>
            <a:br>
              <a:rPr lang="en-US" b="1" dirty="0"/>
            </a:br>
            <a:r>
              <a:rPr lang="en-US" b="1" dirty="0"/>
              <a:t>GO!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3568" y="2490135"/>
            <a:ext cx="5184576" cy="34449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Game URL: </a:t>
            </a:r>
            <a:r>
              <a:rPr lang="en-US" sz="2000" dirty="0">
                <a:solidFill>
                  <a:srgbClr val="0099FF"/>
                </a:solidFill>
              </a:rPr>
              <a:t>https://</a:t>
            </a:r>
            <a:r>
              <a:rPr lang="en-US" sz="2000" dirty="0" err="1">
                <a:solidFill>
                  <a:srgbClr val="0099FF"/>
                </a:solidFill>
              </a:rPr>
              <a:t>istm.zu.ac.ae</a:t>
            </a:r>
            <a:r>
              <a:rPr lang="en-US" sz="2000" dirty="0">
                <a:solidFill>
                  <a:srgbClr val="0099FF"/>
                </a:solidFill>
              </a:rPr>
              <a:t>/</a:t>
            </a:r>
            <a:r>
              <a:rPr lang="en-US" sz="2000" dirty="0" err="1">
                <a:solidFill>
                  <a:srgbClr val="0099FF"/>
                </a:solidFill>
              </a:rPr>
              <a:t>xsg</a:t>
            </a:r>
            <a:endParaRPr lang="en-US" sz="2000" dirty="0">
              <a:solidFill>
                <a:srgbClr val="0099FF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Click on “Join game”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Enter your team, name, password </a:t>
            </a:r>
            <a:br>
              <a:rPr lang="en-US" sz="2000" dirty="0"/>
            </a:br>
            <a:r>
              <a:rPr lang="en-US" sz="1400" dirty="0"/>
              <a:t>(Provided by instructor)</a:t>
            </a:r>
            <a:r>
              <a:rPr lang="en-US" sz="2000" dirty="0"/>
              <a:t>, and click on “GO”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Select your position </a:t>
            </a:r>
            <a:r>
              <a:rPr lang="en-US" sz="1400" dirty="0"/>
              <a:t>(Provided by instructor)</a:t>
            </a:r>
            <a:r>
              <a:rPr lang="en-US" sz="2000" dirty="0"/>
              <a:t>, </a:t>
            </a:r>
            <a:br>
              <a:rPr lang="en-US" sz="2000" dirty="0"/>
            </a:br>
            <a:r>
              <a:rPr lang="en-US" sz="2000" dirty="0"/>
              <a:t>and click on “GO” to begin the game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2141" y="3933056"/>
            <a:ext cx="2566387" cy="12262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2141" y="5229200"/>
            <a:ext cx="1463031" cy="8595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42FD57-4263-A54C-82E8-077A58176E2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02140" y="1751668"/>
            <a:ext cx="2566387" cy="210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17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5A149-6E1A-A448-BD4A-1F33CAEE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Supply Chain Management for </a:t>
            </a:r>
            <a:r>
              <a:rPr lang="en-AU" dirty="0"/>
              <a:t>Humanitarian Relief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CF035E-AC94-294D-9550-56F737700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5156" y="2525622"/>
            <a:ext cx="4741235" cy="34448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9FB9C1D-7095-0C4C-98BA-A298BDF6319A}"/>
              </a:ext>
            </a:extLst>
          </p:cNvPr>
          <p:cNvSpPr/>
          <p:nvPr/>
        </p:nvSpPr>
        <p:spPr>
          <a:xfrm>
            <a:off x="5997597" y="5708887"/>
            <a:ext cx="19634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srgbClr val="585656"/>
                </a:solidFill>
                <a:latin typeface="Knowledge-Light"/>
              </a:rPr>
              <a:t>Source: UNHCR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85432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game simulates supply chain operations in humanitarian relief distribution: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3B1848-4672-F142-8D1D-AE143DA8C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113" y="3356992"/>
            <a:ext cx="6563487" cy="273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72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Game objective: The Triple Bottom Line</a:t>
            </a:r>
          </a:p>
          <a:p>
            <a:pPr lvl="1"/>
            <a:r>
              <a:rPr lang="en-US" sz="1600" dirty="0"/>
              <a:t>Satisfy beneficiary demand,</a:t>
            </a:r>
          </a:p>
          <a:p>
            <a:pPr lvl="1"/>
            <a:r>
              <a:rPr lang="en-US" sz="1600" dirty="0"/>
              <a:t>Minimize total cost of the supply chain, and</a:t>
            </a:r>
          </a:p>
          <a:p>
            <a:pPr lvl="1"/>
            <a:r>
              <a:rPr lang="en-US" sz="1600" dirty="0"/>
              <a:t>Minimize environmental impact</a:t>
            </a:r>
          </a:p>
        </p:txBody>
      </p:sp>
      <p:pic>
        <p:nvPicPr>
          <p:cNvPr id="1026" name="Picture 2" descr="https://documents.lucidchart.com/documents/31f6de31-ac0c-43e2-ae3e-f0813e0871ed/pages/0_0?a=157&amp;x=311&amp;y=459&amp;w=638&amp;h=462&amp;store=1&amp;accept=image%2F*&amp;auth=LCA%205a028a9c4a8069414bfacb98c3f2378ea09417c1-ts%3D1508217738"/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73544" y="3140968"/>
            <a:ext cx="3693388" cy="267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821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4000" dirty="0">
              <a:cs typeface="+mj-cs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Each item in inventory incur a weekly </a:t>
            </a:r>
            <a:r>
              <a:rPr lang="en-US" sz="2000" dirty="0">
                <a:solidFill>
                  <a:srgbClr val="0099FF"/>
                </a:solidFill>
              </a:rPr>
              <a:t>holding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99FF"/>
                </a:solidFill>
              </a:rPr>
              <a:t>cost </a:t>
            </a:r>
            <a:r>
              <a:rPr lang="en-US" sz="2000" dirty="0"/>
              <a:t>($1/item)</a:t>
            </a:r>
            <a:endParaRPr lang="en-US" sz="2000" dirty="0">
              <a:solidFill>
                <a:srgbClr val="0099FF"/>
              </a:solidFill>
            </a:endParaRPr>
          </a:p>
          <a:p>
            <a:r>
              <a:rPr lang="en-US" sz="2000" dirty="0"/>
              <a:t>Beneficiary service levels are measured by the availability of relief items in the right place at the right time. </a:t>
            </a:r>
          </a:p>
          <a:p>
            <a:pPr lvl="1"/>
            <a:r>
              <a:rPr lang="en-US" sz="1600" dirty="0"/>
              <a:t>If relief items are not available when beneficiaries need it, a </a:t>
            </a:r>
            <a:r>
              <a:rPr lang="en-US" sz="1600" dirty="0">
                <a:solidFill>
                  <a:srgbClr val="0099FF"/>
                </a:solidFill>
              </a:rPr>
              <a:t>backorder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99FF"/>
                </a:solidFill>
              </a:rPr>
              <a:t>cost</a:t>
            </a:r>
            <a:r>
              <a:rPr lang="en-US" sz="1600" dirty="0"/>
              <a:t> is incurred ($2/item) (every week until it is met)</a:t>
            </a:r>
          </a:p>
          <a:p>
            <a:r>
              <a:rPr lang="en-US" sz="2000" dirty="0"/>
              <a:t>Transportation </a:t>
            </a:r>
            <a:r>
              <a:rPr lang="en-US" sz="2000" dirty="0">
                <a:solidFill>
                  <a:srgbClr val="0099FF"/>
                </a:solidFill>
              </a:rPr>
              <a:t>environmental cost </a:t>
            </a:r>
            <a:r>
              <a:rPr lang="en-US" sz="2000" dirty="0"/>
              <a:t>$220/truck</a:t>
            </a:r>
          </a:p>
          <a:p>
            <a:pPr lvl="1"/>
            <a:r>
              <a:rPr lang="en-US" sz="1600" dirty="0"/>
              <a:t>A truck can transport a maximum of 200 items</a:t>
            </a:r>
          </a:p>
          <a:p>
            <a:pPr lvl="1"/>
            <a:r>
              <a:rPr lang="en-US" sz="1600" dirty="0"/>
              <a:t>Lower utilization ⇒ higher impact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BEE6B-45D9-2548-96ED-505C2FF74CE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2160" y="4726812"/>
            <a:ext cx="2520280" cy="151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6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endParaRPr lang="en-US" sz="4000" dirty="0">
              <a:cs typeface="+mj-cs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Each week managers of every station must decide on:</a:t>
            </a:r>
          </a:p>
          <a:p>
            <a:pPr lvl="1"/>
            <a:r>
              <a:rPr lang="en-US" sz="1600" dirty="0"/>
              <a:t>The number of items to ship downstream</a:t>
            </a:r>
          </a:p>
          <a:p>
            <a:pPr lvl="1"/>
            <a:r>
              <a:rPr lang="en-US" sz="1600" dirty="0"/>
              <a:t>The number of items to order from upstream supplier</a:t>
            </a:r>
          </a:p>
          <a:p>
            <a:r>
              <a:rPr lang="en-US" sz="2000" dirty="0"/>
              <a:t>This is in order to have a good level of </a:t>
            </a:r>
            <a:r>
              <a:rPr lang="en-US" sz="2000" dirty="0">
                <a:solidFill>
                  <a:srgbClr val="0099FF"/>
                </a:solidFill>
              </a:rPr>
              <a:t>beneficiary service, </a:t>
            </a:r>
            <a:r>
              <a:rPr lang="en-US" sz="2000" dirty="0"/>
              <a:t>minimize </a:t>
            </a:r>
            <a:r>
              <a:rPr lang="en-US" sz="2000" dirty="0">
                <a:solidFill>
                  <a:srgbClr val="0099FF"/>
                </a:solidFill>
              </a:rPr>
              <a:t>costs, </a:t>
            </a:r>
            <a:r>
              <a:rPr lang="en-US" sz="2000" dirty="0"/>
              <a:t>and reduce the </a:t>
            </a:r>
            <a:r>
              <a:rPr lang="en-US" sz="2000" dirty="0">
                <a:solidFill>
                  <a:srgbClr val="0099FF"/>
                </a:solidFill>
              </a:rPr>
              <a:t>environmental impact</a:t>
            </a:r>
          </a:p>
        </p:txBody>
      </p:sp>
    </p:spTree>
    <p:extLst>
      <p:ext uri="{BB962C8B-B14F-4D97-AF65-F5344CB8AC3E}">
        <p14:creationId xmlns:p14="http://schemas.microsoft.com/office/powerpoint/2010/main" val="1554831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Operations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Receive incoming goods from Supplier </a:t>
            </a:r>
            <a:r>
              <a:rPr lang="en-US" sz="1900" dirty="0"/>
              <a:t>(inventory ↑)</a:t>
            </a:r>
            <a:endParaRPr lang="en-US" sz="2600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Receive incoming order from customer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99FF"/>
                </a:solidFill>
              </a:rPr>
              <a:t>Decide </a:t>
            </a:r>
            <a:r>
              <a:rPr lang="en-US" dirty="0"/>
              <a:t>on: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Shipment to customer (inventory ↓)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Order from supplier</a:t>
            </a:r>
          </a:p>
          <a:p>
            <a:pPr lvl="2"/>
            <a:r>
              <a:rPr lang="en-US" dirty="0"/>
              <a:t>Both are entirely your decision. </a:t>
            </a:r>
          </a:p>
          <a:p>
            <a:pPr lvl="2"/>
            <a:r>
              <a:rPr lang="en-US" dirty="0"/>
              <a:t>Keep your cost low, your customer satisfied, and environment safe</a:t>
            </a:r>
          </a:p>
          <a:p>
            <a:pPr lvl="2"/>
            <a:r>
              <a:rPr lang="en-US" dirty="0"/>
              <a:t>inventory $1/item + backorder $2/item + environmental impact $220/truck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Submit</a:t>
            </a:r>
          </a:p>
        </p:txBody>
      </p:sp>
    </p:spTree>
    <p:extLst>
      <p:ext uri="{BB962C8B-B14F-4D97-AF65-F5344CB8AC3E}">
        <p14:creationId xmlns:p14="http://schemas.microsoft.com/office/powerpoint/2010/main" val="2008865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D0A111-1317-A34A-8387-3F1F111B794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911" y="2564904"/>
            <a:ext cx="6606643" cy="35072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Game User Interface</a:t>
            </a:r>
            <a:endParaRPr lang="en-US" sz="1600" dirty="0"/>
          </a:p>
        </p:txBody>
      </p:sp>
      <p:sp>
        <p:nvSpPr>
          <p:cNvPr id="4" name="Line Callout 2 3"/>
          <p:cNvSpPr/>
          <p:nvPr/>
        </p:nvSpPr>
        <p:spPr>
          <a:xfrm>
            <a:off x="600802" y="2998831"/>
            <a:ext cx="936104" cy="216024"/>
          </a:xfrm>
          <a:prstGeom prst="borderCallout2">
            <a:avLst>
              <a:gd name="adj1" fmla="val 56184"/>
              <a:gd name="adj2" fmla="val 101309"/>
              <a:gd name="adj3" fmla="val 56184"/>
              <a:gd name="adj4" fmla="val 114904"/>
              <a:gd name="adj5" fmla="val 111127"/>
              <a:gd name="adj6" fmla="val 1384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Game Status</a:t>
            </a:r>
          </a:p>
        </p:txBody>
      </p:sp>
      <p:sp>
        <p:nvSpPr>
          <p:cNvPr id="9" name="Line Callout 2 8"/>
          <p:cNvSpPr/>
          <p:nvPr/>
        </p:nvSpPr>
        <p:spPr>
          <a:xfrm>
            <a:off x="600802" y="4426531"/>
            <a:ext cx="1152128" cy="360040"/>
          </a:xfrm>
          <a:prstGeom prst="borderCallout2">
            <a:avLst>
              <a:gd name="adj1" fmla="val 56184"/>
              <a:gd name="adj2" fmla="val 101309"/>
              <a:gd name="adj3" fmla="val 58344"/>
              <a:gd name="adj4" fmla="val 112744"/>
              <a:gd name="adj5" fmla="val 106232"/>
              <a:gd name="adj6" fmla="val 1387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Deliveries/orders </a:t>
            </a:r>
            <a:br>
              <a:rPr lang="en-US" sz="1000" dirty="0"/>
            </a:br>
            <a:r>
              <a:rPr lang="en-US" sz="1000" dirty="0"/>
              <a:t>from/to suppliers</a:t>
            </a:r>
          </a:p>
        </p:txBody>
      </p:sp>
      <p:sp>
        <p:nvSpPr>
          <p:cNvPr id="10" name="Line Callout 2 9"/>
          <p:cNvSpPr/>
          <p:nvPr/>
        </p:nvSpPr>
        <p:spPr>
          <a:xfrm>
            <a:off x="3059832" y="2688405"/>
            <a:ext cx="1152128" cy="216024"/>
          </a:xfrm>
          <a:prstGeom prst="borderCallout2">
            <a:avLst>
              <a:gd name="adj1" fmla="val 56184"/>
              <a:gd name="adj2" fmla="val 101309"/>
              <a:gd name="adj3" fmla="val 56184"/>
              <a:gd name="adj4" fmla="val 114904"/>
              <a:gd name="adj5" fmla="val 215769"/>
              <a:gd name="adj6" fmla="val 1315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Station/Week info</a:t>
            </a:r>
          </a:p>
        </p:txBody>
      </p:sp>
      <p:sp>
        <p:nvSpPr>
          <p:cNvPr id="11" name="Line Callout 2 10"/>
          <p:cNvSpPr/>
          <p:nvPr/>
        </p:nvSpPr>
        <p:spPr>
          <a:xfrm>
            <a:off x="2411760" y="6028960"/>
            <a:ext cx="1656184" cy="216024"/>
          </a:xfrm>
          <a:prstGeom prst="borderCallout2">
            <a:avLst>
              <a:gd name="adj1" fmla="val 56184"/>
              <a:gd name="adj2" fmla="val 101309"/>
              <a:gd name="adj3" fmla="val 53304"/>
              <a:gd name="adj4" fmla="val 107392"/>
              <a:gd name="adj5" fmla="val -100058"/>
              <a:gd name="adj6" fmla="val 1131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Station inventory/backorder</a:t>
            </a:r>
          </a:p>
        </p:txBody>
      </p:sp>
      <p:sp>
        <p:nvSpPr>
          <p:cNvPr id="12" name="Line Callout 2 11"/>
          <p:cNvSpPr/>
          <p:nvPr/>
        </p:nvSpPr>
        <p:spPr>
          <a:xfrm>
            <a:off x="7308304" y="5899284"/>
            <a:ext cx="1224136" cy="345700"/>
          </a:xfrm>
          <a:prstGeom prst="borderCallout2">
            <a:avLst>
              <a:gd name="adj1" fmla="val 56184"/>
              <a:gd name="adj2" fmla="val -359"/>
              <a:gd name="adj3" fmla="val 56184"/>
              <a:gd name="adj4" fmla="val -5814"/>
              <a:gd name="adj5" fmla="val -195879"/>
              <a:gd name="adj6" fmla="val -461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Orders/shipments from/to Customers</a:t>
            </a:r>
          </a:p>
        </p:txBody>
      </p:sp>
      <p:sp>
        <p:nvSpPr>
          <p:cNvPr id="13" name="Line Callout 2 12"/>
          <p:cNvSpPr/>
          <p:nvPr/>
        </p:nvSpPr>
        <p:spPr>
          <a:xfrm>
            <a:off x="7596336" y="2564904"/>
            <a:ext cx="936104" cy="216024"/>
          </a:xfrm>
          <a:prstGeom prst="borderCallout2">
            <a:avLst>
              <a:gd name="adj1" fmla="val 56184"/>
              <a:gd name="adj2" fmla="val -359"/>
              <a:gd name="adj3" fmla="val 56184"/>
              <a:gd name="adj4" fmla="val -9358"/>
              <a:gd name="adj5" fmla="val 309181"/>
              <a:gd name="adj6" fmla="val -247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1504819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Rules:</a:t>
            </a:r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1176865" y="2492895"/>
            <a:ext cx="6798736" cy="3384377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Beneficiaries will wait forever! 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GB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Orders must be fulfilled, in the current week (if stock is available) or in the future (backorders)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Consider the supply chain delays 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1 week  delay before an order arrives at the supplier (communication) 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2 weeks delay before shipped goods arrive from the supplier (Logistics)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Watch your time!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Like in real life, time waits for no one. 1 week = 1 minute.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his is a Competitive-cooperative game</a:t>
            </a:r>
          </a:p>
          <a:p>
            <a:pPr marL="742950" lvl="1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GB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Protect your information confidentiality!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2822</TotalTime>
  <Words>452</Words>
  <Application>Microsoft Macintosh PowerPoint</Application>
  <PresentationFormat>On-screen Show (4:3)</PresentationFormat>
  <Paragraphs>63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Garamond</vt:lpstr>
      <vt:lpstr>Knowledge-Light</vt:lpstr>
      <vt:lpstr>Organic</vt:lpstr>
      <vt:lpstr>Humanitarian Relief Distribution Game</vt:lpstr>
      <vt:lpstr>Supply Chain Management for Humanitarian Relief</vt:lpstr>
      <vt:lpstr>Introduction</vt:lpstr>
      <vt:lpstr>Introduction</vt:lpstr>
      <vt:lpstr>Introduction</vt:lpstr>
      <vt:lpstr>Introduction</vt:lpstr>
      <vt:lpstr>Weekly Operations Steps</vt:lpstr>
      <vt:lpstr>Game User Interface</vt:lpstr>
      <vt:lpstr>Rules:</vt:lpstr>
      <vt:lpstr>The Stations</vt:lpstr>
      <vt:lpstr>READY,  SET, GO!</vt:lpstr>
      <vt:lpstr>How to Start</vt:lpstr>
    </vt:vector>
  </TitlesOfParts>
  <Company>Uni Münster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Kai Riemer</dc:creator>
  <cp:lastModifiedBy>Sinan Salman</cp:lastModifiedBy>
  <cp:revision>112</cp:revision>
  <dcterms:created xsi:type="dcterms:W3CDTF">2003-07-21T06:50:22Z</dcterms:created>
  <dcterms:modified xsi:type="dcterms:W3CDTF">2019-08-10T10:43:56Z</dcterms:modified>
</cp:coreProperties>
</file>

<file path=docProps/thumbnail.jpeg>
</file>